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4" r:id="rId6"/>
    <p:sldId id="266" r:id="rId7"/>
    <p:sldId id="273" r:id="rId8"/>
  </p:sldIdLst>
  <p:sldSz cx="18288000" cy="1028700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1862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30588"/>
            <a:chOff x="0" y="0"/>
            <a:chExt cx="6186311" cy="889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889853"/>
            </a:xfrm>
            <a:custGeom>
              <a:avLst/>
              <a:gdLst/>
              <a:ahLst/>
              <a:cxnLst/>
              <a:rect l="l" t="t" r="r" b="b"/>
              <a:pathLst>
                <a:path w="6186311" h="889853">
                  <a:moveTo>
                    <a:pt x="0" y="0"/>
                  </a:moveTo>
                  <a:lnTo>
                    <a:pt x="6186311" y="0"/>
                  </a:lnTo>
                  <a:lnTo>
                    <a:pt x="6186311" y="889853"/>
                  </a:lnTo>
                  <a:lnTo>
                    <a:pt x="0" y="889853"/>
                  </a:lnTo>
                  <a:close/>
                </a:path>
              </a:pathLst>
            </a:custGeom>
            <a:solidFill>
              <a:srgbClr val="519B7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62C273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702816" y="4065574"/>
            <a:ext cx="12882365" cy="3269237"/>
            <a:chOff x="-555758" y="-327293"/>
            <a:chExt cx="17176487" cy="4358983"/>
          </a:xfrm>
        </p:grpSpPr>
        <p:sp>
          <p:nvSpPr>
            <p:cNvPr id="7" name="TextBox 7"/>
            <p:cNvSpPr txBox="1"/>
            <p:nvPr/>
          </p:nvSpPr>
          <p:spPr>
            <a:xfrm>
              <a:off x="-555758" y="-327293"/>
              <a:ext cx="17176487" cy="21425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4560"/>
                </a:lnSpc>
                <a:spcBef>
                  <a:spcPct val="0"/>
                </a:spcBef>
              </a:pPr>
              <a:r>
                <a:rPr lang="ru-RU" sz="6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Домашние и дикие животные</a:t>
              </a:r>
              <a:endParaRPr lang="en-US" sz="6000" u="none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30100" r="2469" b="33552"/>
            <a:stretch>
              <a:fillRect/>
            </a:stretch>
          </p:blipFill>
          <p:spPr>
            <a:xfrm>
              <a:off x="7347146" y="3541854"/>
              <a:ext cx="1314394" cy="489836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4434659" y="2539274"/>
              <a:ext cx="7195655" cy="861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03"/>
                </a:lnSpc>
                <a:spcBef>
                  <a:spcPct val="0"/>
                </a:spcBef>
              </a:pPr>
              <a:r>
                <a:rPr lang="ru-RU" sz="1859" spc="37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Подготовил: Чиркова Наталья Сергеевна</a:t>
              </a:r>
              <a:endParaRPr lang="en-US" sz="1859" spc="371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64285" y="2030129"/>
            <a:ext cx="2359431" cy="1924818"/>
            <a:chOff x="0" y="0"/>
            <a:chExt cx="3145907" cy="256642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721150">
              <a:off x="1427639" y="1212556"/>
              <a:ext cx="1611060" cy="119927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750357">
              <a:off x="110733" y="160203"/>
              <a:ext cx="1611060" cy="1199270"/>
            </a:xfrm>
            <a:prstGeom prst="rect">
              <a:avLst/>
            </a:prstGeom>
          </p:spPr>
        </p:pic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267549" y="3524820"/>
            <a:ext cx="9387184" cy="105798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852737" y="456261"/>
            <a:ext cx="5108196" cy="66576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62C273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286000" y="1457715"/>
            <a:ext cx="12470535" cy="7371570"/>
            <a:chOff x="-1660620" y="-3471075"/>
            <a:chExt cx="16627381" cy="9828757"/>
          </a:xfrm>
        </p:grpSpPr>
        <p:sp>
          <p:nvSpPr>
            <p:cNvPr id="7" name="TextBox 7"/>
            <p:cNvSpPr txBox="1"/>
            <p:nvPr/>
          </p:nvSpPr>
          <p:spPr>
            <a:xfrm>
              <a:off x="0" y="616751"/>
              <a:ext cx="14966761" cy="2341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560"/>
                </a:lnSpc>
                <a:spcBef>
                  <a:spcPct val="0"/>
                </a:spcBef>
              </a:pPr>
              <a:endParaRPr lang="en-US" sz="10400" u="none" dirty="0">
                <a:solidFill>
                  <a:srgbClr val="FFFFFF"/>
                </a:solidFill>
                <a:latin typeface="HK Grotesk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660620" y="-3471075"/>
              <a:ext cx="14966761" cy="9828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r>
                <a:rPr lang="ru-RU" sz="2400" u="none" spc="48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Уважаемые родители!</a:t>
              </a:r>
            </a:p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r>
                <a:rPr lang="ru-RU" sz="2400" u="none" spc="48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Представляем вашему вниманию электронный образовательный маршрут «Домашние и дикие животные».</a:t>
              </a:r>
            </a:p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 lang="ru-RU" sz="2400" u="none" spc="480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r>
                <a:rPr lang="ru-RU" sz="2400" u="none" spc="48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Этот маршрут поможет вам в увлекательной и доступной форме познакомить ребёнка с разнообразием животного мира, научить различать домашних и диких животных, понимать особенности их жизни, поведения и среды обитания. Вместе вы сможете играть, читать, творить и обсуждать - развивая любознательность, речь, эмоциональную отзывчивость и бережное отношение к живой природе.</a:t>
              </a:r>
            </a:p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 lang="ru-RU" sz="2400" u="none" spc="480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r>
                <a:rPr lang="ru-RU" sz="2400" u="none" spc="48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Приглашаем вас в доброе и познавательное путешествие вместе с вашим малышом!</a:t>
              </a:r>
              <a:endParaRPr lang="en-US" sz="2400" u="none" spc="480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92693" y="362520"/>
            <a:ext cx="4752142" cy="45361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30588"/>
            <a:chOff x="0" y="0"/>
            <a:chExt cx="6186311" cy="889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889853"/>
            </a:xfrm>
            <a:custGeom>
              <a:avLst/>
              <a:gdLst/>
              <a:ahLst/>
              <a:cxnLst/>
              <a:rect l="l" t="t" r="r" b="b"/>
              <a:pathLst>
                <a:path w="6186311" h="889853">
                  <a:moveTo>
                    <a:pt x="0" y="0"/>
                  </a:moveTo>
                  <a:lnTo>
                    <a:pt x="6186311" y="0"/>
                  </a:lnTo>
                  <a:lnTo>
                    <a:pt x="6186311" y="889853"/>
                  </a:lnTo>
                  <a:lnTo>
                    <a:pt x="0" y="889853"/>
                  </a:lnTo>
                  <a:close/>
                </a:path>
              </a:pathLst>
            </a:custGeom>
            <a:solidFill>
              <a:srgbClr val="6A279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9693102"/>
            <a:ext cx="18288000" cy="593898"/>
            <a:chOff x="0" y="0"/>
            <a:chExt cx="6186311" cy="2008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0899"/>
            </a:xfrm>
            <a:custGeom>
              <a:avLst/>
              <a:gdLst/>
              <a:ahLst/>
              <a:cxnLst/>
              <a:rect l="l" t="t" r="r" b="b"/>
              <a:pathLst>
                <a:path w="6186311" h="200899">
                  <a:moveTo>
                    <a:pt x="0" y="0"/>
                  </a:moveTo>
                  <a:lnTo>
                    <a:pt x="6186311" y="0"/>
                  </a:lnTo>
                  <a:lnTo>
                    <a:pt x="6186311" y="200899"/>
                  </a:lnTo>
                  <a:lnTo>
                    <a:pt x="0" y="200899"/>
                  </a:lnTo>
                  <a:close/>
                </a:path>
              </a:pathLst>
            </a:custGeom>
            <a:solidFill>
              <a:srgbClr val="6A279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362200" y="6217455"/>
            <a:ext cx="6564401" cy="2716995"/>
            <a:chOff x="0" y="0"/>
            <a:chExt cx="3469262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69262" cy="2311400"/>
            </a:xfrm>
            <a:custGeom>
              <a:avLst/>
              <a:gdLst/>
              <a:ahLst/>
              <a:cxnLst/>
              <a:rect l="l" t="t" r="r" b="b"/>
              <a:pathLst>
                <a:path w="3469262" h="2311400">
                  <a:moveTo>
                    <a:pt x="316446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3164462" y="2311400"/>
                  </a:lnTo>
                  <a:cubicBezTo>
                    <a:pt x="3333372" y="2311400"/>
                    <a:pt x="3469262" y="2175510"/>
                    <a:pt x="3469262" y="2006600"/>
                  </a:cubicBezTo>
                  <a:lnTo>
                    <a:pt x="3469262" y="304800"/>
                  </a:lnTo>
                  <a:cubicBezTo>
                    <a:pt x="3469262" y="135890"/>
                    <a:pt x="3333372" y="0"/>
                    <a:pt x="3164462" y="0"/>
                  </a:cubicBezTo>
                  <a:close/>
                </a:path>
              </a:pathLst>
            </a:custGeom>
            <a:solidFill>
              <a:srgbClr val="9D3BE1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2195214" y="1027462"/>
            <a:ext cx="13462774" cy="4723556"/>
            <a:chOff x="0" y="0"/>
            <a:chExt cx="12276730" cy="43074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76730" cy="4307420"/>
            </a:xfrm>
            <a:custGeom>
              <a:avLst/>
              <a:gdLst/>
              <a:ahLst/>
              <a:cxnLst/>
              <a:rect l="l" t="t" r="r" b="b"/>
              <a:pathLst>
                <a:path w="12276730" h="4307420">
                  <a:moveTo>
                    <a:pt x="1197193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4002620"/>
                  </a:lnTo>
                  <a:cubicBezTo>
                    <a:pt x="0" y="4171530"/>
                    <a:pt x="135890" y="4307420"/>
                    <a:pt x="304800" y="4307420"/>
                  </a:cubicBezTo>
                  <a:lnTo>
                    <a:pt x="11971930" y="4307420"/>
                  </a:lnTo>
                  <a:cubicBezTo>
                    <a:pt x="12140840" y="4307420"/>
                    <a:pt x="12276730" y="4171530"/>
                    <a:pt x="12276730" y="4002620"/>
                  </a:cubicBezTo>
                  <a:lnTo>
                    <a:pt x="12276730" y="304800"/>
                  </a:lnTo>
                  <a:cubicBezTo>
                    <a:pt x="12276730" y="135890"/>
                    <a:pt x="12140840" y="0"/>
                    <a:pt x="11971930" y="0"/>
                  </a:cubicBezTo>
                  <a:close/>
                </a:path>
              </a:pathLst>
            </a:custGeom>
            <a:solidFill>
              <a:srgbClr val="9D3BE1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61398" y="6217455"/>
            <a:ext cx="6296589" cy="2716995"/>
            <a:chOff x="0" y="0"/>
            <a:chExt cx="3469262" cy="2311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69262" cy="2311400"/>
            </a:xfrm>
            <a:custGeom>
              <a:avLst/>
              <a:gdLst/>
              <a:ahLst/>
              <a:cxnLst/>
              <a:rect l="l" t="t" r="r" b="b"/>
              <a:pathLst>
                <a:path w="3469262" h="2311400">
                  <a:moveTo>
                    <a:pt x="316446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3164462" y="2311400"/>
                  </a:lnTo>
                  <a:cubicBezTo>
                    <a:pt x="3333372" y="2311400"/>
                    <a:pt x="3469262" y="2175510"/>
                    <a:pt x="3469262" y="2006600"/>
                  </a:cubicBezTo>
                  <a:lnTo>
                    <a:pt x="3469262" y="304800"/>
                  </a:lnTo>
                  <a:cubicBezTo>
                    <a:pt x="3469262" y="135890"/>
                    <a:pt x="3333372" y="0"/>
                    <a:pt x="3164462" y="0"/>
                  </a:cubicBezTo>
                  <a:close/>
                </a:path>
              </a:pathLst>
            </a:custGeom>
            <a:solidFill>
              <a:srgbClr val="9D3BE1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2963553" y="1563949"/>
            <a:ext cx="3924031" cy="3908703"/>
            <a:chOff x="0" y="0"/>
            <a:chExt cx="6502400" cy="6477000"/>
          </a:xfrm>
        </p:grpSpPr>
        <p:sp>
          <p:nvSpPr>
            <p:cNvPr id="13" name="Freeform 13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4642" r="-2464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590800" y="6549237"/>
            <a:ext cx="6096000" cy="1541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202"/>
              </a:lnSpc>
              <a:spcBef>
                <a:spcPct val="0"/>
              </a:spcBef>
            </a:pPr>
            <a:r>
              <a:rPr lang="en-US" sz="40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https://vk.com/video-226928586_456239055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55480" y="6580609"/>
            <a:ext cx="578585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https://vk.com/video-226928586_456239057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788252" y="1224465"/>
            <a:ext cx="8097172" cy="1590244"/>
            <a:chOff x="-567234" y="254422"/>
            <a:chExt cx="10796222" cy="2120326"/>
          </a:xfrm>
        </p:grpSpPr>
        <p:sp>
          <p:nvSpPr>
            <p:cNvPr id="20" name="TextBox 20"/>
            <p:cNvSpPr txBox="1"/>
            <p:nvPr/>
          </p:nvSpPr>
          <p:spPr>
            <a:xfrm>
              <a:off x="-567234" y="254422"/>
              <a:ext cx="10796222" cy="2120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5963"/>
                </a:lnSpc>
                <a:spcBef>
                  <a:spcPct val="0"/>
                </a:spcBef>
              </a:pPr>
              <a:r>
                <a:rPr lang="ru-RU" sz="72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Это интересно посмотреть!</a:t>
              </a:r>
              <a:endParaRPr lang="en-US" sz="72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072070"/>
              <a:ext cx="10188348" cy="40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  <a:spcBef>
                  <a:spcPct val="0"/>
                </a:spcBef>
              </a:pPr>
              <a:endParaRPr lang="en-US" sz="1800" spc="359" dirty="0">
                <a:solidFill>
                  <a:srgbClr val="FFFFFF"/>
                </a:solidFill>
                <a:latin typeface="HK Grotesk Medium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7E21D60-398D-48CF-B234-2D76363329CC}"/>
              </a:ext>
            </a:extLst>
          </p:cNvPr>
          <p:cNvSpPr txBox="1"/>
          <p:nvPr/>
        </p:nvSpPr>
        <p:spPr>
          <a:xfrm>
            <a:off x="6987739" y="2658420"/>
            <a:ext cx="8382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Цель: сформировать у детей первичные представления о различиях между домашними и дикими животными, познакомить с их внешним видом, повадками, местом обитания и ролью в жизни человека, а также стимулировать интерес к наблюдению за животными и бережному к ним отношению через яркие, эмоционально насыщенные и понятные визуальные образы.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30588"/>
            <a:chOff x="0" y="0"/>
            <a:chExt cx="6186311" cy="889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889853"/>
            </a:xfrm>
            <a:custGeom>
              <a:avLst/>
              <a:gdLst/>
              <a:ahLst/>
              <a:cxnLst/>
              <a:rect l="l" t="t" r="r" b="b"/>
              <a:pathLst>
                <a:path w="6186311" h="889853">
                  <a:moveTo>
                    <a:pt x="0" y="0"/>
                  </a:moveTo>
                  <a:lnTo>
                    <a:pt x="6186311" y="0"/>
                  </a:lnTo>
                  <a:lnTo>
                    <a:pt x="6186311" y="889853"/>
                  </a:lnTo>
                  <a:lnTo>
                    <a:pt x="0" y="889853"/>
                  </a:ln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9693102"/>
            <a:ext cx="18288000" cy="593898"/>
            <a:chOff x="0" y="0"/>
            <a:chExt cx="6186311" cy="2008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0899"/>
            </a:xfrm>
            <a:custGeom>
              <a:avLst/>
              <a:gdLst/>
              <a:ahLst/>
              <a:cxnLst/>
              <a:rect l="l" t="t" r="r" b="b"/>
              <a:pathLst>
                <a:path w="6186311" h="200899">
                  <a:moveTo>
                    <a:pt x="0" y="0"/>
                  </a:moveTo>
                  <a:lnTo>
                    <a:pt x="6186311" y="0"/>
                  </a:lnTo>
                  <a:lnTo>
                    <a:pt x="6186311" y="200899"/>
                  </a:lnTo>
                  <a:lnTo>
                    <a:pt x="0" y="200899"/>
                  </a:lnTo>
                  <a:close/>
                </a:path>
              </a:pathLst>
            </a:custGeom>
            <a:solidFill>
              <a:srgbClr val="FFD42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412613" y="6217455"/>
            <a:ext cx="6513988" cy="2716995"/>
            <a:chOff x="0" y="0"/>
            <a:chExt cx="3469262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69262" cy="2311400"/>
            </a:xfrm>
            <a:custGeom>
              <a:avLst/>
              <a:gdLst/>
              <a:ahLst/>
              <a:cxnLst/>
              <a:rect l="l" t="t" r="r" b="b"/>
              <a:pathLst>
                <a:path w="3469262" h="2311400">
                  <a:moveTo>
                    <a:pt x="316446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3164462" y="2311400"/>
                  </a:lnTo>
                  <a:cubicBezTo>
                    <a:pt x="3333372" y="2311400"/>
                    <a:pt x="3469262" y="2175510"/>
                    <a:pt x="3469262" y="2006600"/>
                  </a:cubicBezTo>
                  <a:lnTo>
                    <a:pt x="3469262" y="304800"/>
                  </a:lnTo>
                  <a:cubicBezTo>
                    <a:pt x="3469262" y="135890"/>
                    <a:pt x="3333372" y="0"/>
                    <a:pt x="3164462" y="0"/>
                  </a:cubicBezTo>
                  <a:close/>
                </a:path>
              </a:pathLst>
            </a:custGeom>
            <a:solidFill>
              <a:srgbClr val="F3A91C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2412613" y="1098190"/>
            <a:ext cx="13462774" cy="4723556"/>
            <a:chOff x="0" y="0"/>
            <a:chExt cx="12276730" cy="43074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76730" cy="4307420"/>
            </a:xfrm>
            <a:custGeom>
              <a:avLst/>
              <a:gdLst/>
              <a:ahLst/>
              <a:cxnLst/>
              <a:rect l="l" t="t" r="r" b="b"/>
              <a:pathLst>
                <a:path w="12276730" h="4307420">
                  <a:moveTo>
                    <a:pt x="1197193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4002620"/>
                  </a:lnTo>
                  <a:cubicBezTo>
                    <a:pt x="0" y="4171530"/>
                    <a:pt x="135890" y="4307420"/>
                    <a:pt x="304800" y="4307420"/>
                  </a:cubicBezTo>
                  <a:lnTo>
                    <a:pt x="11971930" y="4307420"/>
                  </a:lnTo>
                  <a:cubicBezTo>
                    <a:pt x="12140840" y="4307420"/>
                    <a:pt x="12276730" y="4171530"/>
                    <a:pt x="12276730" y="4002620"/>
                  </a:cubicBezTo>
                  <a:lnTo>
                    <a:pt x="12276730" y="304800"/>
                  </a:lnTo>
                  <a:cubicBezTo>
                    <a:pt x="12276730" y="135890"/>
                    <a:pt x="12140840" y="0"/>
                    <a:pt x="11971930" y="0"/>
                  </a:cubicBezTo>
                  <a:close/>
                </a:path>
              </a:pathLst>
            </a:custGeom>
            <a:solidFill>
              <a:srgbClr val="F3A91C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9361399" y="6217455"/>
            <a:ext cx="6513988" cy="2716995"/>
            <a:chOff x="0" y="0"/>
            <a:chExt cx="3469262" cy="2311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69262" cy="2311400"/>
            </a:xfrm>
            <a:custGeom>
              <a:avLst/>
              <a:gdLst/>
              <a:ahLst/>
              <a:cxnLst/>
              <a:rect l="l" t="t" r="r" b="b"/>
              <a:pathLst>
                <a:path w="3469262" h="2311400">
                  <a:moveTo>
                    <a:pt x="316446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3164462" y="2311400"/>
                  </a:lnTo>
                  <a:cubicBezTo>
                    <a:pt x="3333372" y="2311400"/>
                    <a:pt x="3469262" y="2175510"/>
                    <a:pt x="3469262" y="2006600"/>
                  </a:cubicBezTo>
                  <a:lnTo>
                    <a:pt x="3469262" y="304800"/>
                  </a:lnTo>
                  <a:cubicBezTo>
                    <a:pt x="3469262" y="135890"/>
                    <a:pt x="3333372" y="0"/>
                    <a:pt x="3164462" y="0"/>
                  </a:cubicBezTo>
                  <a:close/>
                </a:path>
              </a:pathLst>
            </a:custGeom>
            <a:solidFill>
              <a:srgbClr val="F3A91C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2963553" y="1563949"/>
            <a:ext cx="3924031" cy="3908703"/>
            <a:chOff x="0" y="0"/>
            <a:chExt cx="6502400" cy="6477000"/>
          </a:xfrm>
        </p:grpSpPr>
        <p:sp>
          <p:nvSpPr>
            <p:cNvPr id="13" name="Freeform 13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16369" r="-1636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3046141" y="7008873"/>
            <a:ext cx="5246932" cy="1094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407"/>
              </a:lnSpc>
              <a:spcBef>
                <a:spcPct val="0"/>
              </a:spcBef>
            </a:pPr>
            <a:r>
              <a:rPr lang="en-US" sz="3148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https://www.youtube.com/watch?v=-RgVn54FyYE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97868" y="7103515"/>
            <a:ext cx="4943991" cy="944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08"/>
              </a:lnSpc>
              <a:spcBef>
                <a:spcPct val="0"/>
              </a:spcBef>
            </a:pPr>
            <a:r>
              <a:rPr lang="en-US" sz="272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https://www.youtube.com/watch?v=vt5C9yVb5zA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839692" y="1352550"/>
            <a:ext cx="8628908" cy="1589794"/>
            <a:chOff x="-754816" y="-498702"/>
            <a:chExt cx="11505211" cy="2119725"/>
          </a:xfrm>
        </p:grpSpPr>
        <p:sp>
          <p:nvSpPr>
            <p:cNvPr id="20" name="TextBox 20"/>
            <p:cNvSpPr txBox="1"/>
            <p:nvPr/>
          </p:nvSpPr>
          <p:spPr>
            <a:xfrm>
              <a:off x="-754816" y="-498702"/>
              <a:ext cx="11505211" cy="21197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5963"/>
                </a:lnSpc>
                <a:spcBef>
                  <a:spcPct val="0"/>
                </a:spcBef>
              </a:pPr>
              <a:r>
                <a:rPr lang="ru-RU" sz="72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В это интересно поиграть</a:t>
              </a:r>
              <a:endParaRPr lang="en-US" sz="72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072070"/>
              <a:ext cx="10188348" cy="40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520"/>
                </a:lnSpc>
                <a:spcBef>
                  <a:spcPct val="0"/>
                </a:spcBef>
              </a:pPr>
              <a:endParaRPr lang="en-US" sz="1800" spc="359" dirty="0">
                <a:solidFill>
                  <a:srgbClr val="FFFFFF"/>
                </a:solidFill>
                <a:latin typeface="HK Grotesk Medium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B553DE5-D965-471C-A748-0AB7A729E7A7}"/>
              </a:ext>
            </a:extLst>
          </p:cNvPr>
          <p:cNvSpPr txBox="1"/>
          <p:nvPr/>
        </p:nvSpPr>
        <p:spPr>
          <a:xfrm>
            <a:off x="6974570" y="2980894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Цель: закрепить у детей знания о различиях между домашними и дикими животными, развивать внимание, память, речь и мышление, а также формировать навыки классификации, обобщения и аргументации через игровую деятельность. Игры способствуют также развитию эмпатии, ответственности и бережного отношения к животным.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30588"/>
            <a:chOff x="0" y="0"/>
            <a:chExt cx="6186311" cy="889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889853"/>
            </a:xfrm>
            <a:custGeom>
              <a:avLst/>
              <a:gdLst/>
              <a:ahLst/>
              <a:cxnLst/>
              <a:rect l="l" t="t" r="r" b="b"/>
              <a:pathLst>
                <a:path w="6186311" h="889853">
                  <a:moveTo>
                    <a:pt x="0" y="0"/>
                  </a:moveTo>
                  <a:lnTo>
                    <a:pt x="6186311" y="0"/>
                  </a:lnTo>
                  <a:lnTo>
                    <a:pt x="6186311" y="889853"/>
                  </a:lnTo>
                  <a:lnTo>
                    <a:pt x="0" y="889853"/>
                  </a:lnTo>
                  <a:close/>
                </a:path>
              </a:pathLst>
            </a:custGeom>
            <a:solidFill>
              <a:srgbClr val="BB2A2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9693102"/>
            <a:ext cx="18288000" cy="593898"/>
            <a:chOff x="0" y="0"/>
            <a:chExt cx="6186311" cy="2008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0899"/>
            </a:xfrm>
            <a:custGeom>
              <a:avLst/>
              <a:gdLst/>
              <a:ahLst/>
              <a:cxnLst/>
              <a:rect l="l" t="t" r="r" b="b"/>
              <a:pathLst>
                <a:path w="6186311" h="200899">
                  <a:moveTo>
                    <a:pt x="0" y="0"/>
                  </a:moveTo>
                  <a:lnTo>
                    <a:pt x="6186311" y="0"/>
                  </a:lnTo>
                  <a:lnTo>
                    <a:pt x="6186311" y="200899"/>
                  </a:lnTo>
                  <a:lnTo>
                    <a:pt x="0" y="200899"/>
                  </a:lnTo>
                  <a:close/>
                </a:path>
              </a:pathLst>
            </a:custGeom>
            <a:solidFill>
              <a:srgbClr val="BB2A2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26760" y="1022985"/>
            <a:ext cx="8115300" cy="8229600"/>
            <a:chOff x="0" y="0"/>
            <a:chExt cx="7400358" cy="75045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400358" cy="7504588"/>
            </a:xfrm>
            <a:custGeom>
              <a:avLst/>
              <a:gdLst/>
              <a:ahLst/>
              <a:cxnLst/>
              <a:rect l="l" t="t" r="r" b="b"/>
              <a:pathLst>
                <a:path w="7400358" h="7504588">
                  <a:moveTo>
                    <a:pt x="7095558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7199788"/>
                  </a:lnTo>
                  <a:cubicBezTo>
                    <a:pt x="0" y="7368698"/>
                    <a:pt x="135890" y="7504588"/>
                    <a:pt x="304800" y="7504588"/>
                  </a:cubicBezTo>
                  <a:lnTo>
                    <a:pt x="7095558" y="7504588"/>
                  </a:lnTo>
                  <a:cubicBezTo>
                    <a:pt x="7264468" y="7504588"/>
                    <a:pt x="7400358" y="7368698"/>
                    <a:pt x="7400358" y="7199788"/>
                  </a:cubicBezTo>
                  <a:lnTo>
                    <a:pt x="7400358" y="304800"/>
                  </a:lnTo>
                  <a:cubicBezTo>
                    <a:pt x="7400358" y="135890"/>
                    <a:pt x="7264468" y="0"/>
                    <a:pt x="7095558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067184" y="1257657"/>
            <a:ext cx="3924031" cy="3908703"/>
            <a:chOff x="0" y="0"/>
            <a:chExt cx="6502400" cy="6477000"/>
          </a:xfrm>
        </p:grpSpPr>
        <p:sp>
          <p:nvSpPr>
            <p:cNvPr id="9" name="Freeform 9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4642" r="-2464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210602" y="5404367"/>
            <a:ext cx="7947614" cy="1118511"/>
            <a:chOff x="-8292" y="1003610"/>
            <a:chExt cx="7664408" cy="980467"/>
          </a:xfrm>
        </p:grpSpPr>
        <p:sp>
          <p:nvSpPr>
            <p:cNvPr id="16" name="TextBox 16"/>
            <p:cNvSpPr txBox="1"/>
            <p:nvPr/>
          </p:nvSpPr>
          <p:spPr>
            <a:xfrm>
              <a:off x="-8292" y="1003610"/>
              <a:ext cx="7664408" cy="9804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3920"/>
                </a:lnSpc>
                <a:spcBef>
                  <a:spcPct val="0"/>
                </a:spcBef>
              </a:pPr>
              <a:r>
                <a:rPr lang="ru-RU" sz="72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Это интересно почитать</a:t>
              </a:r>
              <a:endParaRPr lang="en-US" sz="72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008349"/>
              <a:ext cx="6981044" cy="40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endParaRPr lang="en-US" sz="1800" spc="359" dirty="0">
                <a:solidFill>
                  <a:srgbClr val="FFFFFF"/>
                </a:solidFill>
                <a:latin typeface="HK Grotesk Medium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025919" y="3077570"/>
            <a:ext cx="7728681" cy="1304037"/>
            <a:chOff x="0" y="0"/>
            <a:chExt cx="11183423" cy="2311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183424" cy="2311400"/>
            </a:xfrm>
            <a:custGeom>
              <a:avLst/>
              <a:gdLst/>
              <a:ahLst/>
              <a:cxnLst/>
              <a:rect l="l" t="t" r="r" b="b"/>
              <a:pathLst>
                <a:path w="11183424" h="2311400">
                  <a:moveTo>
                    <a:pt x="1087862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0878624" y="2311400"/>
                  </a:lnTo>
                  <a:cubicBezTo>
                    <a:pt x="11047533" y="2311400"/>
                    <a:pt x="11183424" y="2175510"/>
                    <a:pt x="11183424" y="2006600"/>
                  </a:cubicBezTo>
                  <a:lnTo>
                    <a:pt x="11183424" y="304800"/>
                  </a:lnTo>
                  <a:cubicBezTo>
                    <a:pt x="11183424" y="135890"/>
                    <a:pt x="11047533" y="0"/>
                    <a:pt x="10878624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0025919" y="4714304"/>
            <a:ext cx="7728682" cy="1304037"/>
            <a:chOff x="0" y="0"/>
            <a:chExt cx="11183423" cy="2311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183424" cy="2311400"/>
            </a:xfrm>
            <a:custGeom>
              <a:avLst/>
              <a:gdLst/>
              <a:ahLst/>
              <a:cxnLst/>
              <a:rect l="l" t="t" r="r" b="b"/>
              <a:pathLst>
                <a:path w="11183424" h="2311400">
                  <a:moveTo>
                    <a:pt x="1087862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0878624" y="2311400"/>
                  </a:lnTo>
                  <a:cubicBezTo>
                    <a:pt x="11047533" y="2311400"/>
                    <a:pt x="11183424" y="2175510"/>
                    <a:pt x="11183424" y="2006600"/>
                  </a:cubicBezTo>
                  <a:lnTo>
                    <a:pt x="11183424" y="304800"/>
                  </a:lnTo>
                  <a:cubicBezTo>
                    <a:pt x="11183424" y="135890"/>
                    <a:pt x="11047533" y="0"/>
                    <a:pt x="10878624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0025919" y="6345313"/>
            <a:ext cx="7728682" cy="1304037"/>
            <a:chOff x="0" y="0"/>
            <a:chExt cx="11183423" cy="2311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183424" cy="2311400"/>
            </a:xfrm>
            <a:custGeom>
              <a:avLst/>
              <a:gdLst/>
              <a:ahLst/>
              <a:cxnLst/>
              <a:rect l="l" t="t" r="r" b="b"/>
              <a:pathLst>
                <a:path w="11183424" h="2311400">
                  <a:moveTo>
                    <a:pt x="1087862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0878624" y="2311400"/>
                  </a:lnTo>
                  <a:cubicBezTo>
                    <a:pt x="11047533" y="2311400"/>
                    <a:pt x="11183424" y="2175510"/>
                    <a:pt x="11183424" y="2006600"/>
                  </a:cubicBezTo>
                  <a:lnTo>
                    <a:pt x="11183424" y="304800"/>
                  </a:lnTo>
                  <a:cubicBezTo>
                    <a:pt x="11183424" y="135890"/>
                    <a:pt x="11047533" y="0"/>
                    <a:pt x="10878624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0025919" y="7954263"/>
            <a:ext cx="7728682" cy="1304037"/>
            <a:chOff x="0" y="0"/>
            <a:chExt cx="11183423" cy="2311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183424" cy="2311400"/>
            </a:xfrm>
            <a:custGeom>
              <a:avLst/>
              <a:gdLst/>
              <a:ahLst/>
              <a:cxnLst/>
              <a:rect l="l" t="t" r="r" b="b"/>
              <a:pathLst>
                <a:path w="11183424" h="2311400">
                  <a:moveTo>
                    <a:pt x="1087862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0878624" y="2311400"/>
                  </a:lnTo>
                  <a:cubicBezTo>
                    <a:pt x="11047533" y="2311400"/>
                    <a:pt x="11183424" y="2175510"/>
                    <a:pt x="11183424" y="2006600"/>
                  </a:cubicBezTo>
                  <a:lnTo>
                    <a:pt x="11183424" y="304800"/>
                  </a:lnTo>
                  <a:cubicBezTo>
                    <a:pt x="11183424" y="135890"/>
                    <a:pt x="11047533" y="0"/>
                    <a:pt x="10878624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0172700" y="3296611"/>
            <a:ext cx="7277099" cy="664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6202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https://skazkaplus.ru/tag/skazki-pro-zhivotnykh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313361" y="5028487"/>
            <a:ext cx="6679239" cy="664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6202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https://nukadeti.ru/skazki/o_zhivotnykh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330161" y="6425359"/>
            <a:ext cx="686973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https://nsportal.ru/detskii-sad/distantsionnoe-obuchenie/2021/12/12/skazki-pro-dikih-zhivotnyh-dlya-chteniya-detyam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313361" y="8301894"/>
            <a:ext cx="721263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</a:rPr>
              <a:t>https://zoogalaktika.ru/for-children/skazki/skazki-4-years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E8D1D6-ABBA-4060-8D77-650A3F98B5FB}"/>
              </a:ext>
            </a:extLst>
          </p:cNvPr>
          <p:cNvSpPr txBox="1"/>
          <p:nvPr/>
        </p:nvSpPr>
        <p:spPr>
          <a:xfrm>
            <a:off x="1392505" y="6378128"/>
            <a:ext cx="75838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Цель: расширить и обогатить представления детей о жизни, повадках и характере разных животных, развивать воображение, эмоциональную отзывчивость, навыки слушания и понимания художественного текста, а также формировать гуманное и заботливое отношение к живым существам через образы и сюжеты художественной литературы.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630588"/>
            <a:chOff x="0" y="0"/>
            <a:chExt cx="6186311" cy="889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889853"/>
            </a:xfrm>
            <a:custGeom>
              <a:avLst/>
              <a:gdLst/>
              <a:ahLst/>
              <a:cxnLst/>
              <a:rect l="l" t="t" r="r" b="b"/>
              <a:pathLst>
                <a:path w="6186311" h="889853">
                  <a:moveTo>
                    <a:pt x="0" y="0"/>
                  </a:moveTo>
                  <a:lnTo>
                    <a:pt x="6186311" y="0"/>
                  </a:lnTo>
                  <a:lnTo>
                    <a:pt x="6186311" y="889853"/>
                  </a:lnTo>
                  <a:lnTo>
                    <a:pt x="0" y="889853"/>
                  </a:ln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9693102"/>
            <a:ext cx="18288000" cy="593898"/>
            <a:chOff x="0" y="0"/>
            <a:chExt cx="6186311" cy="2008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0899"/>
            </a:xfrm>
            <a:custGeom>
              <a:avLst/>
              <a:gdLst/>
              <a:ahLst/>
              <a:cxnLst/>
              <a:rect l="l" t="t" r="r" b="b"/>
              <a:pathLst>
                <a:path w="6186311" h="200899">
                  <a:moveTo>
                    <a:pt x="0" y="0"/>
                  </a:moveTo>
                  <a:lnTo>
                    <a:pt x="6186311" y="0"/>
                  </a:lnTo>
                  <a:lnTo>
                    <a:pt x="6186311" y="200899"/>
                  </a:lnTo>
                  <a:lnTo>
                    <a:pt x="0" y="200899"/>
                  </a:ln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438400" y="1973961"/>
            <a:ext cx="12873318" cy="7054608"/>
            <a:chOff x="0" y="0"/>
            <a:chExt cx="12452786" cy="68241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52786" cy="6824156"/>
            </a:xfrm>
            <a:custGeom>
              <a:avLst/>
              <a:gdLst/>
              <a:ahLst/>
              <a:cxnLst/>
              <a:rect l="l" t="t" r="r" b="b"/>
              <a:pathLst>
                <a:path w="12452786" h="6824156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519356"/>
                  </a:lnTo>
                  <a:cubicBezTo>
                    <a:pt x="0" y="6688265"/>
                    <a:pt x="135890" y="6824156"/>
                    <a:pt x="304800" y="6824156"/>
                  </a:cubicBezTo>
                  <a:lnTo>
                    <a:pt x="12147986" y="6824156"/>
                  </a:lnTo>
                  <a:cubicBezTo>
                    <a:pt x="12316896" y="6824156"/>
                    <a:pt x="12452786" y="6688265"/>
                    <a:pt x="12452786" y="6519356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3EA8DD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845814" y="3523347"/>
            <a:ext cx="3924031" cy="3908703"/>
            <a:chOff x="0" y="0"/>
            <a:chExt cx="6502400" cy="6477000"/>
          </a:xfrm>
        </p:grpSpPr>
        <p:sp>
          <p:nvSpPr>
            <p:cNvPr id="9" name="Freeform 9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4642" r="-2464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304800" y="1258430"/>
            <a:ext cx="17678400" cy="483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520"/>
              </a:lnSpc>
              <a:spcBef>
                <a:spcPct val="0"/>
              </a:spcBef>
            </a:pPr>
            <a:r>
              <a:rPr lang="ru-RU" sz="7200" spc="359" dirty="0">
                <a:solidFill>
                  <a:srgbClr val="FFFFFF"/>
                </a:solidFill>
                <a:latin typeface="Arial Black" panose="020B0A04020102020204" pitchFamily="34" charset="0"/>
              </a:rPr>
              <a:t>Это интересно сделать самому</a:t>
            </a:r>
            <a:endParaRPr lang="en-US" sz="7200" spc="359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52FD72-3D58-45C7-ACC7-84F53F5E43DC}"/>
              </a:ext>
            </a:extLst>
          </p:cNvPr>
          <p:cNvSpPr txBox="1"/>
          <p:nvPr/>
        </p:nvSpPr>
        <p:spPr>
          <a:xfrm>
            <a:off x="5845306" y="2183418"/>
            <a:ext cx="7184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https://www.youtube.com/watch?v=Bz0ooPJkvt0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C07EF6-CA0D-4579-A4F1-11E5E0F337D6}"/>
              </a:ext>
            </a:extLst>
          </p:cNvPr>
          <p:cNvSpPr txBox="1"/>
          <p:nvPr/>
        </p:nvSpPr>
        <p:spPr>
          <a:xfrm>
            <a:off x="7207739" y="3530967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https://www.youtube.com/watch?v=hBDy-NItg6c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58D7EB-2B43-418C-98A0-A4919968C7E8}"/>
              </a:ext>
            </a:extLst>
          </p:cNvPr>
          <p:cNvSpPr txBox="1"/>
          <p:nvPr/>
        </p:nvSpPr>
        <p:spPr>
          <a:xfrm>
            <a:off x="7791528" y="4988088"/>
            <a:ext cx="5616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https://www.youtube.com/watch?v=vKNqTcGDdUA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3F7A20-BE64-49DD-8B67-9CD852FE326E}"/>
              </a:ext>
            </a:extLst>
          </p:cNvPr>
          <p:cNvSpPr txBox="1"/>
          <p:nvPr/>
        </p:nvSpPr>
        <p:spPr>
          <a:xfrm>
            <a:off x="6791411" y="6568451"/>
            <a:ext cx="837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Цель: развивать у детей творческое воображение, мелкую моторику, зрительно-пространственное восприятие и художественно-эстетическое чувство, а также закреплять знания об особенностях внешнего вида, среде обитания и поведении домашних и диких животных через продуктивную и выразительную деятельность.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62C273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604005" y="1371353"/>
            <a:ext cx="13003935" cy="6548508"/>
            <a:chOff x="-1236614" y="-987476"/>
            <a:chExt cx="17338581" cy="873134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438668" y="-987476"/>
              <a:ext cx="1988020" cy="2297082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489369" y="-206234"/>
              <a:ext cx="1785061" cy="2149963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-1236614" y="1111851"/>
              <a:ext cx="17338581" cy="42678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spcBef>
                  <a:spcPct val="0"/>
                </a:spcBef>
              </a:pPr>
              <a:r>
                <a:rPr lang="ru-RU" sz="104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Спасибо за внимание!</a:t>
              </a:r>
              <a:endParaRPr lang="en-US" sz="104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1" y="5955427"/>
              <a:ext cx="14966761" cy="178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03"/>
                </a:lnSpc>
                <a:spcBef>
                  <a:spcPct val="0"/>
                </a:spcBef>
              </a:pPr>
              <a:r>
                <a:rPr lang="ru-RU" sz="3200" u="none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Желаем вам тёплых моментов совместного творчества, радостных открытий и доброго, чуткого диалога с ребёнком о мире животных - больших и маленьких, диких и домашних!</a:t>
              </a:r>
              <a:endParaRPr lang="en-US" sz="3200" u="none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01931" y="5603090"/>
            <a:ext cx="3097322" cy="4114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453</Words>
  <Application>Microsoft Office PowerPoint</Application>
  <PresentationFormat>Произвольный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HK Grotesk Bold</vt:lpstr>
      <vt:lpstr>Calibri</vt:lpstr>
      <vt:lpstr>HK Grotesk Medium</vt:lpstr>
      <vt:lpstr>Arial Black</vt:lpstr>
      <vt:lpstr>Arial</vt:lpstr>
      <vt:lpstr>Century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ПОВЕРПОИНТ.РФ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Зеленый и Белый Современный Виртуальная Викторина Квиз Презентации</dc:title>
  <dc:creator>ПОВЕРПОИНТ.РФ</dc:creator>
  <cp:lastModifiedBy>PC</cp:lastModifiedBy>
  <cp:revision>7</cp:revision>
  <dcterms:created xsi:type="dcterms:W3CDTF">2006-08-16T00:00:00Z</dcterms:created>
  <dcterms:modified xsi:type="dcterms:W3CDTF">2025-10-16T07:40:11Z</dcterms:modified>
  <dc:identifier>DAFL_nY0Gho</dc:identifier>
</cp:coreProperties>
</file>